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
  </p:notesMasterIdLst>
  <p:handoutMasterIdLst>
    <p:handoutMasterId r:id="rId4"/>
  </p:handoutMasterIdLst>
  <p:sldIdLst>
    <p:sldId id="256" r:id="rId2"/>
  </p:sldIdLst>
  <p:sldSz cx="36576000" cy="27432000"/>
  <p:notesSz cx="9363075" cy="7077075"/>
  <p:defaultTextStyle>
    <a:defPPr>
      <a:defRPr lang="en-US"/>
    </a:defPPr>
    <a:lvl1pPr marL="0" algn="l" defTabSz="3657324" rtl="0" eaLnBrk="1" latinLnBrk="0" hangingPunct="1">
      <a:defRPr sz="7300" kern="1200">
        <a:solidFill>
          <a:schemeClr val="tx1"/>
        </a:solidFill>
        <a:latin typeface="+mn-lt"/>
        <a:ea typeface="+mn-ea"/>
        <a:cs typeface="+mn-cs"/>
      </a:defRPr>
    </a:lvl1pPr>
    <a:lvl2pPr marL="1828662" algn="l" defTabSz="3657324" rtl="0" eaLnBrk="1" latinLnBrk="0" hangingPunct="1">
      <a:defRPr sz="7300" kern="1200">
        <a:solidFill>
          <a:schemeClr val="tx1"/>
        </a:solidFill>
        <a:latin typeface="+mn-lt"/>
        <a:ea typeface="+mn-ea"/>
        <a:cs typeface="+mn-cs"/>
      </a:defRPr>
    </a:lvl2pPr>
    <a:lvl3pPr marL="3657324" algn="l" defTabSz="3657324" rtl="0" eaLnBrk="1" latinLnBrk="0" hangingPunct="1">
      <a:defRPr sz="7300" kern="1200">
        <a:solidFill>
          <a:schemeClr val="tx1"/>
        </a:solidFill>
        <a:latin typeface="+mn-lt"/>
        <a:ea typeface="+mn-ea"/>
        <a:cs typeface="+mn-cs"/>
      </a:defRPr>
    </a:lvl3pPr>
    <a:lvl4pPr marL="5485987" algn="l" defTabSz="3657324" rtl="0" eaLnBrk="1" latinLnBrk="0" hangingPunct="1">
      <a:defRPr sz="7300" kern="1200">
        <a:solidFill>
          <a:schemeClr val="tx1"/>
        </a:solidFill>
        <a:latin typeface="+mn-lt"/>
        <a:ea typeface="+mn-ea"/>
        <a:cs typeface="+mn-cs"/>
      </a:defRPr>
    </a:lvl4pPr>
    <a:lvl5pPr marL="7314648" algn="l" defTabSz="3657324" rtl="0" eaLnBrk="1" latinLnBrk="0" hangingPunct="1">
      <a:defRPr sz="7300" kern="1200">
        <a:solidFill>
          <a:schemeClr val="tx1"/>
        </a:solidFill>
        <a:latin typeface="+mn-lt"/>
        <a:ea typeface="+mn-ea"/>
        <a:cs typeface="+mn-cs"/>
      </a:defRPr>
    </a:lvl5pPr>
    <a:lvl6pPr marL="9143311" algn="l" defTabSz="3657324" rtl="0" eaLnBrk="1" latinLnBrk="0" hangingPunct="1">
      <a:defRPr sz="7300" kern="1200">
        <a:solidFill>
          <a:schemeClr val="tx1"/>
        </a:solidFill>
        <a:latin typeface="+mn-lt"/>
        <a:ea typeface="+mn-ea"/>
        <a:cs typeface="+mn-cs"/>
      </a:defRPr>
    </a:lvl6pPr>
    <a:lvl7pPr marL="10971972" algn="l" defTabSz="3657324" rtl="0" eaLnBrk="1" latinLnBrk="0" hangingPunct="1">
      <a:defRPr sz="7300" kern="1200">
        <a:solidFill>
          <a:schemeClr val="tx1"/>
        </a:solidFill>
        <a:latin typeface="+mn-lt"/>
        <a:ea typeface="+mn-ea"/>
        <a:cs typeface="+mn-cs"/>
      </a:defRPr>
    </a:lvl7pPr>
    <a:lvl8pPr marL="12800635" algn="l" defTabSz="3657324" rtl="0" eaLnBrk="1" latinLnBrk="0" hangingPunct="1">
      <a:defRPr sz="7300" kern="1200">
        <a:solidFill>
          <a:schemeClr val="tx1"/>
        </a:solidFill>
        <a:latin typeface="+mn-lt"/>
        <a:ea typeface="+mn-ea"/>
        <a:cs typeface="+mn-cs"/>
      </a:defRPr>
    </a:lvl8pPr>
    <a:lvl9pPr marL="14629296" algn="l" defTabSz="3657324" rtl="0" eaLnBrk="1" latinLnBrk="0" hangingPunct="1">
      <a:defRPr sz="7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AD64"/>
    <a:srgbClr val="D3A851"/>
    <a:srgbClr val="D8B266"/>
    <a:srgbClr val="FFD6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000" autoAdjust="0"/>
  </p:normalViewPr>
  <p:slideViewPr>
    <p:cSldViewPr>
      <p:cViewPr>
        <p:scale>
          <a:sx n="30" d="100"/>
          <a:sy n="30" d="100"/>
        </p:scale>
        <p:origin x="828" y="-330"/>
      </p:cViewPr>
      <p:guideLst>
        <p:guide orient="horz" pos="8640"/>
        <p:guide pos="115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650" cy="354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303838" y="0"/>
            <a:ext cx="4057650" cy="354013"/>
          </a:xfrm>
          <a:prstGeom prst="rect">
            <a:avLst/>
          </a:prstGeom>
        </p:spPr>
        <p:txBody>
          <a:bodyPr vert="horz" lIns="91440" tIns="45720" rIns="91440" bIns="45720" rtlCol="0"/>
          <a:lstStyle>
            <a:lvl1pPr algn="r">
              <a:defRPr sz="1200"/>
            </a:lvl1pPr>
          </a:lstStyle>
          <a:p>
            <a:fld id="{6CB38BBC-CD05-4942-B285-601A11C20BCE}" type="datetimeFigureOut">
              <a:rPr lang="en-US" smtClean="0"/>
              <a:pPr/>
              <a:t>4/28/2015</a:t>
            </a:fld>
            <a:endParaRPr lang="en-US"/>
          </a:p>
        </p:txBody>
      </p:sp>
      <p:sp>
        <p:nvSpPr>
          <p:cNvPr id="4" name="Footer Placeholder 3"/>
          <p:cNvSpPr>
            <a:spLocks noGrp="1"/>
          </p:cNvSpPr>
          <p:nvPr>
            <p:ph type="ftr" sz="quarter" idx="2"/>
          </p:nvPr>
        </p:nvSpPr>
        <p:spPr>
          <a:xfrm>
            <a:off x="0" y="6721475"/>
            <a:ext cx="4057650" cy="35401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303838" y="6721475"/>
            <a:ext cx="4057650" cy="354013"/>
          </a:xfrm>
          <a:prstGeom prst="rect">
            <a:avLst/>
          </a:prstGeom>
        </p:spPr>
        <p:txBody>
          <a:bodyPr vert="horz" lIns="91440" tIns="45720" rIns="91440" bIns="45720" rtlCol="0" anchor="b"/>
          <a:lstStyle>
            <a:lvl1pPr algn="r">
              <a:defRPr sz="1200"/>
            </a:lvl1pPr>
          </a:lstStyle>
          <a:p>
            <a:fld id="{F525AB5A-C786-448B-AD47-5AA3C221C843}" type="slidenum">
              <a:rPr lang="en-US" smtClean="0"/>
              <a:pPr/>
              <a:t>‹#›</a:t>
            </a:fld>
            <a:endParaRPr lang="en-US"/>
          </a:p>
        </p:txBody>
      </p:sp>
    </p:spTree>
    <p:extLst>
      <p:ext uri="{BB962C8B-B14F-4D97-AF65-F5344CB8AC3E}">
        <p14:creationId xmlns:p14="http://schemas.microsoft.com/office/powerpoint/2010/main" val="227887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57650" cy="354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303838" y="0"/>
            <a:ext cx="4057650" cy="354013"/>
          </a:xfrm>
          <a:prstGeom prst="rect">
            <a:avLst/>
          </a:prstGeom>
        </p:spPr>
        <p:txBody>
          <a:bodyPr vert="horz" lIns="91440" tIns="45720" rIns="91440" bIns="45720" rtlCol="0"/>
          <a:lstStyle>
            <a:lvl1pPr algn="r">
              <a:defRPr sz="1200"/>
            </a:lvl1pPr>
          </a:lstStyle>
          <a:p>
            <a:fld id="{C2E7F53C-07A7-4F46-8BAD-DD89EB2EA7CE}" type="datetimeFigureOut">
              <a:rPr lang="en-US" smtClean="0"/>
              <a:t>4/28/2015</a:t>
            </a:fld>
            <a:endParaRPr lang="en-US"/>
          </a:p>
        </p:txBody>
      </p:sp>
      <p:sp>
        <p:nvSpPr>
          <p:cNvPr id="4" name="Slide Image Placeholder 3"/>
          <p:cNvSpPr>
            <a:spLocks noGrp="1" noRot="1" noChangeAspect="1"/>
          </p:cNvSpPr>
          <p:nvPr>
            <p:ph type="sldImg" idx="2"/>
          </p:nvPr>
        </p:nvSpPr>
        <p:spPr>
          <a:xfrm>
            <a:off x="3089275" y="884238"/>
            <a:ext cx="3184525" cy="23891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6625" y="3405188"/>
            <a:ext cx="7489825" cy="2787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723063"/>
            <a:ext cx="4057650" cy="354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303838" y="6723063"/>
            <a:ext cx="4057650" cy="354012"/>
          </a:xfrm>
          <a:prstGeom prst="rect">
            <a:avLst/>
          </a:prstGeom>
        </p:spPr>
        <p:txBody>
          <a:bodyPr vert="horz" lIns="91440" tIns="45720" rIns="91440" bIns="45720" rtlCol="0" anchor="b"/>
          <a:lstStyle>
            <a:lvl1pPr algn="r">
              <a:defRPr sz="1200"/>
            </a:lvl1pPr>
          </a:lstStyle>
          <a:p>
            <a:fld id="{9FBE342D-4F87-48E6-B7D6-C6D7B87EE2E7}" type="slidenum">
              <a:rPr lang="en-US" smtClean="0"/>
              <a:t>‹#›</a:t>
            </a:fld>
            <a:endParaRPr lang="en-US"/>
          </a:p>
        </p:txBody>
      </p:sp>
    </p:spTree>
    <p:extLst>
      <p:ext uri="{BB962C8B-B14F-4D97-AF65-F5344CB8AC3E}">
        <p14:creationId xmlns:p14="http://schemas.microsoft.com/office/powerpoint/2010/main" val="2438289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BE342D-4F87-48E6-B7D6-C6D7B87EE2E7}" type="slidenum">
              <a:rPr lang="en-US" smtClean="0"/>
              <a:t>1</a:t>
            </a:fld>
            <a:endParaRPr lang="en-US"/>
          </a:p>
        </p:txBody>
      </p:sp>
    </p:spTree>
    <p:extLst>
      <p:ext uri="{BB962C8B-B14F-4D97-AF65-F5344CB8AC3E}">
        <p14:creationId xmlns:p14="http://schemas.microsoft.com/office/powerpoint/2010/main" val="237746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8521702"/>
            <a:ext cx="31089600" cy="5880100"/>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709" indent="0" algn="ctr">
              <a:buNone/>
              <a:defRPr>
                <a:solidFill>
                  <a:schemeClr val="tx1">
                    <a:tint val="75000"/>
                  </a:schemeClr>
                </a:solidFill>
              </a:defRPr>
            </a:lvl2pPr>
            <a:lvl3pPr marL="3657418" indent="0" algn="ctr">
              <a:buNone/>
              <a:defRPr>
                <a:solidFill>
                  <a:schemeClr val="tx1">
                    <a:tint val="75000"/>
                  </a:schemeClr>
                </a:solidFill>
              </a:defRPr>
            </a:lvl3pPr>
            <a:lvl4pPr marL="5486127" indent="0" algn="ctr">
              <a:buNone/>
              <a:defRPr>
                <a:solidFill>
                  <a:schemeClr val="tx1">
                    <a:tint val="75000"/>
                  </a:schemeClr>
                </a:solidFill>
              </a:defRPr>
            </a:lvl4pPr>
            <a:lvl5pPr marL="7314837" indent="0" algn="ctr">
              <a:buNone/>
              <a:defRPr>
                <a:solidFill>
                  <a:schemeClr val="tx1">
                    <a:tint val="75000"/>
                  </a:schemeClr>
                </a:solidFill>
              </a:defRPr>
            </a:lvl5pPr>
            <a:lvl6pPr marL="9143547" indent="0" algn="ctr">
              <a:buNone/>
              <a:defRPr>
                <a:solidFill>
                  <a:schemeClr val="tx1">
                    <a:tint val="75000"/>
                  </a:schemeClr>
                </a:solidFill>
              </a:defRPr>
            </a:lvl6pPr>
            <a:lvl7pPr marL="10972256" indent="0" algn="ctr">
              <a:buNone/>
              <a:defRPr>
                <a:solidFill>
                  <a:schemeClr val="tx1">
                    <a:tint val="75000"/>
                  </a:schemeClr>
                </a:solidFill>
              </a:defRPr>
            </a:lvl7pPr>
            <a:lvl8pPr marL="12800965" indent="0" algn="ctr">
              <a:buNone/>
              <a:defRPr>
                <a:solidFill>
                  <a:schemeClr val="tx1">
                    <a:tint val="75000"/>
                  </a:schemeClr>
                </a:solidFill>
              </a:defRPr>
            </a:lvl8pPr>
            <a:lvl9pPr marL="1462967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A2F382-FDEF-4EB8-B652-D5554A2132B9}" type="datetimeFigureOut">
              <a:rPr lang="en-US" smtClean="0"/>
              <a:pPr/>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A2F382-FDEF-4EB8-B652-D5554A2132B9}" type="datetimeFigureOut">
              <a:rPr lang="en-US" smtClean="0"/>
              <a:pPr/>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517600" y="1098554"/>
            <a:ext cx="8229600" cy="23406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8800" y="1098554"/>
            <a:ext cx="24079200" cy="23406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A2F382-FDEF-4EB8-B652-D5554A2132B9}" type="datetimeFigureOut">
              <a:rPr lang="en-US" smtClean="0"/>
              <a:pPr/>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A2F382-FDEF-4EB8-B652-D5554A2132B9}" type="datetimeFigureOut">
              <a:rPr lang="en-US" smtClean="0"/>
              <a:pPr/>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02"/>
            <a:ext cx="31089600" cy="5448300"/>
          </a:xfrm>
        </p:spPr>
        <p:txBody>
          <a:bodyPr anchor="t"/>
          <a:lstStyle>
            <a:lvl1pPr algn="l">
              <a:defRPr sz="16000" b="1" cap="all"/>
            </a:lvl1pPr>
          </a:lstStyle>
          <a:p>
            <a:r>
              <a:rPr lang="en-US" smtClean="0"/>
              <a:t>Click to edit Master title style</a:t>
            </a:r>
            <a:endParaRPr lang="en-US"/>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709" indent="0">
              <a:buNone/>
              <a:defRPr sz="7200">
                <a:solidFill>
                  <a:schemeClr val="tx1">
                    <a:tint val="75000"/>
                  </a:schemeClr>
                </a:solidFill>
              </a:defRPr>
            </a:lvl2pPr>
            <a:lvl3pPr marL="3657418" indent="0">
              <a:buNone/>
              <a:defRPr sz="6400">
                <a:solidFill>
                  <a:schemeClr val="tx1">
                    <a:tint val="75000"/>
                  </a:schemeClr>
                </a:solidFill>
              </a:defRPr>
            </a:lvl3pPr>
            <a:lvl4pPr marL="5486127" indent="0">
              <a:buNone/>
              <a:defRPr sz="5600">
                <a:solidFill>
                  <a:schemeClr val="tx1">
                    <a:tint val="75000"/>
                  </a:schemeClr>
                </a:solidFill>
              </a:defRPr>
            </a:lvl4pPr>
            <a:lvl5pPr marL="7314837" indent="0">
              <a:buNone/>
              <a:defRPr sz="5600">
                <a:solidFill>
                  <a:schemeClr val="tx1">
                    <a:tint val="75000"/>
                  </a:schemeClr>
                </a:solidFill>
              </a:defRPr>
            </a:lvl5pPr>
            <a:lvl6pPr marL="9143547" indent="0">
              <a:buNone/>
              <a:defRPr sz="5600">
                <a:solidFill>
                  <a:schemeClr val="tx1">
                    <a:tint val="75000"/>
                  </a:schemeClr>
                </a:solidFill>
              </a:defRPr>
            </a:lvl6pPr>
            <a:lvl7pPr marL="10972256" indent="0">
              <a:buNone/>
              <a:defRPr sz="5600">
                <a:solidFill>
                  <a:schemeClr val="tx1">
                    <a:tint val="75000"/>
                  </a:schemeClr>
                </a:solidFill>
              </a:defRPr>
            </a:lvl7pPr>
            <a:lvl8pPr marL="12800965" indent="0">
              <a:buNone/>
              <a:defRPr sz="5600">
                <a:solidFill>
                  <a:schemeClr val="tx1">
                    <a:tint val="75000"/>
                  </a:schemeClr>
                </a:solidFill>
              </a:defRPr>
            </a:lvl8pPr>
            <a:lvl9pPr marL="14629674"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A2F382-FDEF-4EB8-B652-D5554A2132B9}" type="datetimeFigureOut">
              <a:rPr lang="en-US" smtClean="0"/>
              <a:pPr/>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8800" y="6400802"/>
            <a:ext cx="16154400" cy="18103852"/>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8592800" y="6400802"/>
            <a:ext cx="16154400" cy="18103852"/>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A2F382-FDEF-4EB8-B652-D5554A2132B9}" type="datetimeFigureOut">
              <a:rPr lang="en-US" smtClean="0"/>
              <a:pPr/>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709" indent="0">
              <a:buNone/>
              <a:defRPr sz="8000" b="1"/>
            </a:lvl2pPr>
            <a:lvl3pPr marL="3657418" indent="0">
              <a:buNone/>
              <a:defRPr sz="7200" b="1"/>
            </a:lvl3pPr>
            <a:lvl4pPr marL="5486127" indent="0">
              <a:buNone/>
              <a:defRPr sz="6400" b="1"/>
            </a:lvl4pPr>
            <a:lvl5pPr marL="7314837" indent="0">
              <a:buNone/>
              <a:defRPr sz="6400" b="1"/>
            </a:lvl5pPr>
            <a:lvl6pPr marL="9143547" indent="0">
              <a:buNone/>
              <a:defRPr sz="6400" b="1"/>
            </a:lvl6pPr>
            <a:lvl7pPr marL="10972256" indent="0">
              <a:buNone/>
              <a:defRPr sz="6400" b="1"/>
            </a:lvl7pPr>
            <a:lvl8pPr marL="12800965" indent="0">
              <a:buNone/>
              <a:defRPr sz="6400" b="1"/>
            </a:lvl8pPr>
            <a:lvl9pPr marL="14629674"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02" y="6140452"/>
            <a:ext cx="16167100" cy="2559048"/>
          </a:xfrm>
        </p:spPr>
        <p:txBody>
          <a:bodyPr anchor="b"/>
          <a:lstStyle>
            <a:lvl1pPr marL="0" indent="0">
              <a:buNone/>
              <a:defRPr sz="9600" b="1"/>
            </a:lvl1pPr>
            <a:lvl2pPr marL="1828709" indent="0">
              <a:buNone/>
              <a:defRPr sz="8000" b="1"/>
            </a:lvl2pPr>
            <a:lvl3pPr marL="3657418" indent="0">
              <a:buNone/>
              <a:defRPr sz="7200" b="1"/>
            </a:lvl3pPr>
            <a:lvl4pPr marL="5486127" indent="0">
              <a:buNone/>
              <a:defRPr sz="6400" b="1"/>
            </a:lvl4pPr>
            <a:lvl5pPr marL="7314837" indent="0">
              <a:buNone/>
              <a:defRPr sz="6400" b="1"/>
            </a:lvl5pPr>
            <a:lvl6pPr marL="9143547" indent="0">
              <a:buNone/>
              <a:defRPr sz="6400" b="1"/>
            </a:lvl6pPr>
            <a:lvl7pPr marL="10972256" indent="0">
              <a:buNone/>
              <a:defRPr sz="6400" b="1"/>
            </a:lvl7pPr>
            <a:lvl8pPr marL="12800965" indent="0">
              <a:buNone/>
              <a:defRPr sz="6400" b="1"/>
            </a:lvl8pPr>
            <a:lvl9pPr marL="14629674"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80102"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A2F382-FDEF-4EB8-B652-D5554A2132B9}" type="datetimeFigureOut">
              <a:rPr lang="en-US" smtClean="0"/>
              <a:pPr/>
              <a:t>4/28/2015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A2F382-FDEF-4EB8-B652-D5554A2132B9}" type="datetimeFigureOut">
              <a:rPr lang="en-US" smtClean="0"/>
              <a:pPr/>
              <a:t>4/28/2015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2F382-FDEF-4EB8-B652-D5554A2132B9}" type="datetimeFigureOut">
              <a:rPr lang="en-US" smtClean="0"/>
              <a:pPr/>
              <a:t>4/28/2015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2" y="1092200"/>
            <a:ext cx="12033252" cy="4648200"/>
          </a:xfrm>
        </p:spPr>
        <p:txBody>
          <a:bodyPr anchor="b"/>
          <a:lstStyle>
            <a:lvl1pPr algn="l">
              <a:defRPr sz="8000" b="1"/>
            </a:lvl1pPr>
          </a:lstStyle>
          <a:p>
            <a:r>
              <a:rPr lang="en-US" smtClean="0"/>
              <a:t>Click to edit Master title style</a:t>
            </a:r>
            <a:endParaRPr lang="en-US"/>
          </a:p>
        </p:txBody>
      </p:sp>
      <p:sp>
        <p:nvSpPr>
          <p:cNvPr id="3" name="Content Placeholder 2"/>
          <p:cNvSpPr>
            <a:spLocks noGrp="1"/>
          </p:cNvSpPr>
          <p:nvPr>
            <p:ph idx="1"/>
          </p:nvPr>
        </p:nvSpPr>
        <p:spPr>
          <a:xfrm>
            <a:off x="14300200" y="1092202"/>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02" y="5740402"/>
            <a:ext cx="12033252" cy="18764252"/>
          </a:xfrm>
        </p:spPr>
        <p:txBody>
          <a:bodyPr/>
          <a:lstStyle>
            <a:lvl1pPr marL="0" indent="0">
              <a:buNone/>
              <a:defRPr sz="5600"/>
            </a:lvl1pPr>
            <a:lvl2pPr marL="1828709" indent="0">
              <a:buNone/>
              <a:defRPr sz="4800"/>
            </a:lvl2pPr>
            <a:lvl3pPr marL="3657418" indent="0">
              <a:buNone/>
              <a:defRPr sz="4000"/>
            </a:lvl3pPr>
            <a:lvl4pPr marL="5486127" indent="0">
              <a:buNone/>
              <a:defRPr sz="3600"/>
            </a:lvl4pPr>
            <a:lvl5pPr marL="7314837" indent="0">
              <a:buNone/>
              <a:defRPr sz="3600"/>
            </a:lvl5pPr>
            <a:lvl6pPr marL="9143547" indent="0">
              <a:buNone/>
              <a:defRPr sz="3600"/>
            </a:lvl6pPr>
            <a:lvl7pPr marL="10972256" indent="0">
              <a:buNone/>
              <a:defRPr sz="3600"/>
            </a:lvl7pPr>
            <a:lvl8pPr marL="12800965" indent="0">
              <a:buNone/>
              <a:defRPr sz="3600"/>
            </a:lvl8pPr>
            <a:lvl9pPr marL="14629674"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A2F382-FDEF-4EB8-B652-D5554A2132B9}" type="datetimeFigureOut">
              <a:rPr lang="en-US" smtClean="0"/>
              <a:pPr/>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8000" b="1"/>
            </a:lvl1pPr>
          </a:lstStyle>
          <a:p>
            <a:r>
              <a:rPr lang="en-US" smtClean="0"/>
              <a:t>Click to edit Master title style</a:t>
            </a:r>
            <a:endParaRPr lang="en-US"/>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709" indent="0">
              <a:buNone/>
              <a:defRPr sz="11200"/>
            </a:lvl2pPr>
            <a:lvl3pPr marL="3657418" indent="0">
              <a:buNone/>
              <a:defRPr sz="9600"/>
            </a:lvl3pPr>
            <a:lvl4pPr marL="5486127" indent="0">
              <a:buNone/>
              <a:defRPr sz="8000"/>
            </a:lvl4pPr>
            <a:lvl5pPr marL="7314837" indent="0">
              <a:buNone/>
              <a:defRPr sz="8000"/>
            </a:lvl5pPr>
            <a:lvl6pPr marL="9143547" indent="0">
              <a:buNone/>
              <a:defRPr sz="8000"/>
            </a:lvl6pPr>
            <a:lvl7pPr marL="10972256" indent="0">
              <a:buNone/>
              <a:defRPr sz="8000"/>
            </a:lvl7pPr>
            <a:lvl8pPr marL="12800965" indent="0">
              <a:buNone/>
              <a:defRPr sz="8000"/>
            </a:lvl8pPr>
            <a:lvl9pPr marL="14629674" indent="0">
              <a:buNone/>
              <a:defRPr sz="8000"/>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600"/>
            </a:lvl1pPr>
            <a:lvl2pPr marL="1828709" indent="0">
              <a:buNone/>
              <a:defRPr sz="4800"/>
            </a:lvl2pPr>
            <a:lvl3pPr marL="3657418" indent="0">
              <a:buNone/>
              <a:defRPr sz="4000"/>
            </a:lvl3pPr>
            <a:lvl4pPr marL="5486127" indent="0">
              <a:buNone/>
              <a:defRPr sz="3600"/>
            </a:lvl4pPr>
            <a:lvl5pPr marL="7314837" indent="0">
              <a:buNone/>
              <a:defRPr sz="3600"/>
            </a:lvl5pPr>
            <a:lvl6pPr marL="9143547" indent="0">
              <a:buNone/>
              <a:defRPr sz="3600"/>
            </a:lvl6pPr>
            <a:lvl7pPr marL="10972256" indent="0">
              <a:buNone/>
              <a:defRPr sz="3600"/>
            </a:lvl7pPr>
            <a:lvl8pPr marL="12800965" indent="0">
              <a:buNone/>
              <a:defRPr sz="3600"/>
            </a:lvl8pPr>
            <a:lvl9pPr marL="14629674"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A2F382-FDEF-4EB8-B652-D5554A2132B9}" type="datetimeFigureOut">
              <a:rPr lang="en-US" smtClean="0"/>
              <a:pPr/>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A4E88E-F71B-45B7-849E-D8E46ECDDAB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42" tIns="182871" rIns="365742" bIns="18287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828800" y="6400802"/>
            <a:ext cx="32918400" cy="18103852"/>
          </a:xfrm>
          <a:prstGeom prst="rect">
            <a:avLst/>
          </a:prstGeom>
        </p:spPr>
        <p:txBody>
          <a:bodyPr vert="horz" lIns="365742" tIns="182871" rIns="365742" bIns="18287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828800" y="25425403"/>
            <a:ext cx="8534400" cy="1460500"/>
          </a:xfrm>
          <a:prstGeom prst="rect">
            <a:avLst/>
          </a:prstGeom>
        </p:spPr>
        <p:txBody>
          <a:bodyPr vert="horz" lIns="365742" tIns="182871" rIns="365742" bIns="182871" rtlCol="0" anchor="ctr"/>
          <a:lstStyle>
            <a:lvl1pPr algn="l">
              <a:defRPr sz="4800">
                <a:solidFill>
                  <a:schemeClr val="tx1">
                    <a:tint val="75000"/>
                  </a:schemeClr>
                </a:solidFill>
              </a:defRPr>
            </a:lvl1pPr>
          </a:lstStyle>
          <a:p>
            <a:fld id="{0BA2F382-FDEF-4EB8-B652-D5554A2132B9}" type="datetimeFigureOut">
              <a:rPr lang="en-US" smtClean="0"/>
              <a:pPr/>
              <a:t>4/28/2015</a:t>
            </a:fld>
            <a:endParaRPr lang="en-US"/>
          </a:p>
        </p:txBody>
      </p:sp>
      <p:sp>
        <p:nvSpPr>
          <p:cNvPr id="5" name="Footer Placeholder 4"/>
          <p:cNvSpPr>
            <a:spLocks noGrp="1"/>
          </p:cNvSpPr>
          <p:nvPr>
            <p:ph type="ftr" sz="quarter" idx="3"/>
          </p:nvPr>
        </p:nvSpPr>
        <p:spPr>
          <a:xfrm>
            <a:off x="12496800" y="25425403"/>
            <a:ext cx="11582400" cy="1460500"/>
          </a:xfrm>
          <a:prstGeom prst="rect">
            <a:avLst/>
          </a:prstGeom>
        </p:spPr>
        <p:txBody>
          <a:bodyPr vert="horz" lIns="365742" tIns="182871" rIns="365742" bIns="182871"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212800" y="25425403"/>
            <a:ext cx="8534400" cy="1460500"/>
          </a:xfrm>
          <a:prstGeom prst="rect">
            <a:avLst/>
          </a:prstGeom>
        </p:spPr>
        <p:txBody>
          <a:bodyPr vert="horz" lIns="365742" tIns="182871" rIns="365742" bIns="182871" rtlCol="0" anchor="ctr"/>
          <a:lstStyle>
            <a:lvl1pPr algn="r">
              <a:defRPr sz="4800">
                <a:solidFill>
                  <a:schemeClr val="tx1">
                    <a:tint val="75000"/>
                  </a:schemeClr>
                </a:solidFill>
              </a:defRPr>
            </a:lvl1pPr>
          </a:lstStyle>
          <a:p>
            <a:fld id="{4DA4E88E-F71B-45B7-849E-D8E46ECDDAB6}"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3657418" rtl="0" eaLnBrk="1" latinLnBrk="0" hangingPunct="1">
        <a:spcBef>
          <a:spcPct val="0"/>
        </a:spcBef>
        <a:buNone/>
        <a:defRPr sz="17600" kern="1200">
          <a:solidFill>
            <a:schemeClr val="tx1"/>
          </a:solidFill>
          <a:latin typeface="+mj-lt"/>
          <a:ea typeface="+mj-ea"/>
          <a:cs typeface="+mj-cs"/>
        </a:defRPr>
      </a:lvl1pPr>
    </p:titleStyle>
    <p:bodyStyle>
      <a:lvl1pPr marL="1371532" indent="-1371532" algn="l" defTabSz="3657418"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652" indent="-1142943" algn="l" defTabSz="3657418"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1773" indent="-914355" algn="l" defTabSz="3657418"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482" indent="-914355" algn="l" defTabSz="3657418"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192" indent="-914355" algn="l" defTabSz="3657418"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7901" indent="-914355" algn="l" defTabSz="3657418"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6610" indent="-914355" algn="l" defTabSz="3657418"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5320" indent="-914355" algn="l" defTabSz="3657418"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029" indent="-914355" algn="l" defTabSz="3657418"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418" rtl="0" eaLnBrk="1" latinLnBrk="0" hangingPunct="1">
        <a:defRPr sz="7200" kern="1200">
          <a:solidFill>
            <a:schemeClr val="tx1"/>
          </a:solidFill>
          <a:latin typeface="+mn-lt"/>
          <a:ea typeface="+mn-ea"/>
          <a:cs typeface="+mn-cs"/>
        </a:defRPr>
      </a:lvl1pPr>
      <a:lvl2pPr marL="1828709" algn="l" defTabSz="3657418" rtl="0" eaLnBrk="1" latinLnBrk="0" hangingPunct="1">
        <a:defRPr sz="7200" kern="1200">
          <a:solidFill>
            <a:schemeClr val="tx1"/>
          </a:solidFill>
          <a:latin typeface="+mn-lt"/>
          <a:ea typeface="+mn-ea"/>
          <a:cs typeface="+mn-cs"/>
        </a:defRPr>
      </a:lvl2pPr>
      <a:lvl3pPr marL="3657418" algn="l" defTabSz="3657418" rtl="0" eaLnBrk="1" latinLnBrk="0" hangingPunct="1">
        <a:defRPr sz="7200" kern="1200">
          <a:solidFill>
            <a:schemeClr val="tx1"/>
          </a:solidFill>
          <a:latin typeface="+mn-lt"/>
          <a:ea typeface="+mn-ea"/>
          <a:cs typeface="+mn-cs"/>
        </a:defRPr>
      </a:lvl3pPr>
      <a:lvl4pPr marL="5486127" algn="l" defTabSz="3657418" rtl="0" eaLnBrk="1" latinLnBrk="0" hangingPunct="1">
        <a:defRPr sz="7200" kern="1200">
          <a:solidFill>
            <a:schemeClr val="tx1"/>
          </a:solidFill>
          <a:latin typeface="+mn-lt"/>
          <a:ea typeface="+mn-ea"/>
          <a:cs typeface="+mn-cs"/>
        </a:defRPr>
      </a:lvl4pPr>
      <a:lvl5pPr marL="7314837" algn="l" defTabSz="3657418" rtl="0" eaLnBrk="1" latinLnBrk="0" hangingPunct="1">
        <a:defRPr sz="7200" kern="1200">
          <a:solidFill>
            <a:schemeClr val="tx1"/>
          </a:solidFill>
          <a:latin typeface="+mn-lt"/>
          <a:ea typeface="+mn-ea"/>
          <a:cs typeface="+mn-cs"/>
        </a:defRPr>
      </a:lvl5pPr>
      <a:lvl6pPr marL="9143547" algn="l" defTabSz="3657418" rtl="0" eaLnBrk="1" latinLnBrk="0" hangingPunct="1">
        <a:defRPr sz="7200" kern="1200">
          <a:solidFill>
            <a:schemeClr val="tx1"/>
          </a:solidFill>
          <a:latin typeface="+mn-lt"/>
          <a:ea typeface="+mn-ea"/>
          <a:cs typeface="+mn-cs"/>
        </a:defRPr>
      </a:lvl6pPr>
      <a:lvl7pPr marL="10972256" algn="l" defTabSz="3657418" rtl="0" eaLnBrk="1" latinLnBrk="0" hangingPunct="1">
        <a:defRPr sz="7200" kern="1200">
          <a:solidFill>
            <a:schemeClr val="tx1"/>
          </a:solidFill>
          <a:latin typeface="+mn-lt"/>
          <a:ea typeface="+mn-ea"/>
          <a:cs typeface="+mn-cs"/>
        </a:defRPr>
      </a:lvl7pPr>
      <a:lvl8pPr marL="12800965" algn="l" defTabSz="3657418" rtl="0" eaLnBrk="1" latinLnBrk="0" hangingPunct="1">
        <a:defRPr sz="7200" kern="1200">
          <a:solidFill>
            <a:schemeClr val="tx1"/>
          </a:solidFill>
          <a:latin typeface="+mn-lt"/>
          <a:ea typeface="+mn-ea"/>
          <a:cs typeface="+mn-cs"/>
        </a:defRPr>
      </a:lvl8pPr>
      <a:lvl9pPr marL="14629674" algn="l" defTabSz="3657418"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129258" y="292717"/>
            <a:ext cx="36298909" cy="4101353"/>
          </a:xfrm>
          <a:prstGeom prst="rect">
            <a:avLst/>
          </a:prstGeom>
          <a:solidFill>
            <a:srgbClr val="D8B266"/>
          </a:solidFill>
        </p:spPr>
        <p:style>
          <a:lnRef idx="0">
            <a:schemeClr val="accent5"/>
          </a:lnRef>
          <a:fillRef idx="3">
            <a:schemeClr val="accent5"/>
          </a:fillRef>
          <a:effectRef idx="3">
            <a:schemeClr val="accent5"/>
          </a:effectRef>
          <a:fontRef idx="minor">
            <a:schemeClr val="lt1"/>
          </a:fontRef>
        </p:style>
        <p:txBody>
          <a:bodyPr lIns="82058" tIns="41029" rIns="82058" bIns="41029" rtlCol="0" anchor="ctr"/>
          <a:lstStyle/>
          <a:p>
            <a:pPr algn="ctr"/>
            <a:endParaRPr lang="en-US" dirty="0"/>
          </a:p>
        </p:txBody>
      </p:sp>
      <p:sp>
        <p:nvSpPr>
          <p:cNvPr id="13" name="TextBox 12"/>
          <p:cNvSpPr txBox="1"/>
          <p:nvPr/>
        </p:nvSpPr>
        <p:spPr>
          <a:xfrm>
            <a:off x="8991287" y="1117743"/>
            <a:ext cx="20698220" cy="2428008"/>
          </a:xfrm>
          <a:prstGeom prst="rect">
            <a:avLst/>
          </a:prstGeom>
          <a:noFill/>
          <a:ln>
            <a:noFill/>
          </a:ln>
          <a:effectLst>
            <a:outerShdw blurRad="50800" dist="38100" dir="5400000" algn="t" rotWithShape="0">
              <a:prstClr val="black">
                <a:alpha val="40000"/>
              </a:prstClr>
            </a:outerShdw>
          </a:effectLst>
        </p:spPr>
        <p:txBody>
          <a:bodyPr wrap="square" lIns="118525" tIns="59263" rIns="118525" bIns="59263" rtlCol="0">
            <a:spAutoFit/>
          </a:bodyPr>
          <a:lstStyle/>
          <a:p>
            <a:pPr algn="ctr"/>
            <a:r>
              <a:rPr lang="en-US" sz="15000" b="1" dirty="0" smtClean="0">
                <a:ln w="11430"/>
                <a:solidFill>
                  <a:schemeClr val="bg1"/>
                </a:solidFill>
                <a:effectLst>
                  <a:outerShdw blurRad="38100" dist="38100" dir="2700000" algn="tl">
                    <a:srgbClr val="000000">
                      <a:alpha val="43137"/>
                    </a:srgbClr>
                  </a:outerShdw>
                </a:effectLst>
                <a:latin typeface="Aharoni" panose="02010803020104030203" pitchFamily="2" charset="-79"/>
                <a:ea typeface="Segoe UI" panose="020B0502040204020203" pitchFamily="34" charset="0"/>
                <a:cs typeface="Aharoni" panose="02010803020104030203" pitchFamily="2" charset="-79"/>
              </a:rPr>
              <a:t>MISSION CONTROL</a:t>
            </a:r>
          </a:p>
        </p:txBody>
      </p:sp>
      <p:sp>
        <p:nvSpPr>
          <p:cNvPr id="90" name="Rectangle 89"/>
          <p:cNvSpPr/>
          <p:nvPr/>
        </p:nvSpPr>
        <p:spPr>
          <a:xfrm>
            <a:off x="1376823" y="18603136"/>
            <a:ext cx="2924198" cy="830997"/>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smtClean="0">
                <a:ln w="11430"/>
                <a:solidFill>
                  <a:srgbClr val="D8B266"/>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rPr>
              <a:t>The </a:t>
            </a:r>
            <a:r>
              <a:rPr lang="en-US" sz="4800" b="1" dirty="0" smtClean="0">
                <a:ln w="11430"/>
                <a:solidFill>
                  <a:srgbClr val="D3A851"/>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rPr>
              <a:t>Team</a:t>
            </a:r>
            <a:endParaRPr lang="en-US" sz="4800" b="1" dirty="0">
              <a:ln w="11430"/>
              <a:solidFill>
                <a:srgbClr val="D3A851"/>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endParaRPr>
          </a:p>
        </p:txBody>
      </p:sp>
      <p:pic>
        <p:nvPicPr>
          <p:cNvPr id="6" name="Picture 2" descr="http://i.ytimg.com/vi/eHPoYq-kFaY/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00" y="560123"/>
            <a:ext cx="6858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p:cNvSpPr/>
          <p:nvPr/>
        </p:nvSpPr>
        <p:spPr>
          <a:xfrm>
            <a:off x="1384843" y="5219096"/>
            <a:ext cx="3555782" cy="830997"/>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smtClean="0">
                <a:ln w="11430"/>
                <a:solidFill>
                  <a:srgbClr val="D8B266"/>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rPr>
              <a:t>The Mission</a:t>
            </a:r>
            <a:endParaRPr lang="en-US" sz="4800" b="1" dirty="0">
              <a:ln w="11430"/>
              <a:solidFill>
                <a:srgbClr val="D8B266"/>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endParaRPr>
          </a:p>
        </p:txBody>
      </p:sp>
      <p:sp>
        <p:nvSpPr>
          <p:cNvPr id="63" name="Rectangle 62"/>
          <p:cNvSpPr/>
          <p:nvPr/>
        </p:nvSpPr>
        <p:spPr>
          <a:xfrm>
            <a:off x="1376823" y="6300642"/>
            <a:ext cx="11179822" cy="2246769"/>
          </a:xfrm>
          <a:prstGeom prst="rect">
            <a:avLst/>
          </a:prstGeom>
          <a:noFill/>
        </p:spPr>
        <p:txBody>
          <a:bodyPr wrap="square" lIns="91440" tIns="45720" rIns="91440" bIns="45720">
            <a:spAutoFit/>
          </a:bodyPr>
          <a:lstStyle/>
          <a:p>
            <a:r>
              <a:rPr lang="en-US" sz="2800" dirty="0" smtClean="0"/>
              <a:t>To </a:t>
            </a:r>
            <a:r>
              <a:rPr lang="en-US" sz="2800" dirty="0"/>
              <a:t>design and construct a stable and flying quadcopter and, a remote communications systems to send flight plans to the drone and receive in-flight drone vitals. In addition, a flight planning and monitoring software that is capable of developing 3D flight plans and summarize status of the drone during flight</a:t>
            </a:r>
            <a:r>
              <a:rPr lang="en-US" sz="2800" dirty="0" smtClean="0"/>
              <a:t>.</a:t>
            </a:r>
            <a:r>
              <a:rPr lang="en-US" sz="2500" b="1" dirty="0" smtClean="0"/>
              <a:t>             </a:t>
            </a:r>
            <a:endParaRPr lang="en-US" sz="2500" b="1" dirty="0"/>
          </a:p>
        </p:txBody>
      </p:sp>
      <p:sp>
        <p:nvSpPr>
          <p:cNvPr id="65" name="Rectangle 64"/>
          <p:cNvSpPr/>
          <p:nvPr/>
        </p:nvSpPr>
        <p:spPr>
          <a:xfrm>
            <a:off x="1384843" y="8965737"/>
            <a:ext cx="4895892" cy="830997"/>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smtClean="0">
                <a:ln w="11430"/>
                <a:solidFill>
                  <a:srgbClr val="D8B266"/>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rPr>
              <a:t>Project Learning</a:t>
            </a:r>
            <a:endParaRPr lang="en-US" sz="4800" b="1" dirty="0">
              <a:ln w="11430"/>
              <a:solidFill>
                <a:srgbClr val="D8B266"/>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endParaRPr>
          </a:p>
        </p:txBody>
      </p:sp>
      <p:sp>
        <p:nvSpPr>
          <p:cNvPr id="14" name="TextBox 13"/>
          <p:cNvSpPr txBox="1"/>
          <p:nvPr/>
        </p:nvSpPr>
        <p:spPr>
          <a:xfrm>
            <a:off x="1384843" y="10046964"/>
            <a:ext cx="11171801" cy="8279190"/>
          </a:xfrm>
          <a:prstGeom prst="rect">
            <a:avLst/>
          </a:prstGeom>
          <a:noFill/>
        </p:spPr>
        <p:txBody>
          <a:bodyPr wrap="square" rtlCol="0">
            <a:spAutoFit/>
          </a:bodyPr>
          <a:lstStyle/>
          <a:p>
            <a:r>
              <a:rPr lang="en-US" sz="2800" dirty="0" smtClean="0"/>
              <a:t>Drone Hardware</a:t>
            </a:r>
            <a:endParaRPr lang="en-US" sz="2800" dirty="0"/>
          </a:p>
          <a:p>
            <a:r>
              <a:rPr lang="en-US" sz="2800" dirty="0"/>
              <a:t>Some initial issues were drifting during flight due to misaligned center of gravity. A part holder was designed to center the distribution of weight. The part holder was printed at a lower density plastic to minimize the added weight it would contribute. </a:t>
            </a:r>
          </a:p>
          <a:p>
            <a:r>
              <a:rPr lang="en-US" sz="2800" dirty="0"/>
              <a:t> </a:t>
            </a:r>
          </a:p>
          <a:p>
            <a:r>
              <a:rPr lang="en-US" sz="2800" dirty="0"/>
              <a:t>Communications</a:t>
            </a:r>
          </a:p>
          <a:p>
            <a:r>
              <a:rPr lang="en-US" sz="2800" dirty="0"/>
              <a:t>Our system requires two-way communication between computer and the Arduino located on the drone. This system takes an instruction created on the computer, sent over serial to the connected Arduino, pass it to XAPI, XAPI then ships it over </a:t>
            </a:r>
            <a:r>
              <a:rPr lang="en-US" sz="2800" dirty="0" err="1"/>
              <a:t>XBee</a:t>
            </a:r>
            <a:r>
              <a:rPr lang="en-US" sz="2800" dirty="0"/>
              <a:t> to the Arduino on the drone. A flight control service then executes the instruction.</a:t>
            </a:r>
          </a:p>
          <a:p>
            <a:r>
              <a:rPr lang="en-US" sz="2800" dirty="0"/>
              <a:t> </a:t>
            </a:r>
          </a:p>
          <a:p>
            <a:r>
              <a:rPr lang="en-US" sz="2800" dirty="0"/>
              <a:t>Mission Planner &amp; Flight Monitoring</a:t>
            </a:r>
          </a:p>
          <a:p>
            <a:r>
              <a:rPr lang="en-US" sz="2800" dirty="0"/>
              <a:t>The planning/monitoring software was developed using C#. C# is widely used and a lot of open source programs were referenced in the making of this software. The planner allows for the development and transfer of 3D mission plans. When the drone is in flight its coordinates and flight details are updated in an instrument panel and coordinate system. </a:t>
            </a:r>
          </a:p>
        </p:txBody>
      </p:sp>
      <p:sp>
        <p:nvSpPr>
          <p:cNvPr id="15" name="TextBox 14"/>
          <p:cNvSpPr txBox="1"/>
          <p:nvPr/>
        </p:nvSpPr>
        <p:spPr>
          <a:xfrm>
            <a:off x="1384843" y="19711116"/>
            <a:ext cx="5328658" cy="2015936"/>
          </a:xfrm>
          <a:prstGeom prst="rect">
            <a:avLst/>
          </a:prstGeom>
          <a:noFill/>
        </p:spPr>
        <p:txBody>
          <a:bodyPr wrap="square" rtlCol="0">
            <a:spAutoFit/>
          </a:bodyPr>
          <a:lstStyle/>
          <a:p>
            <a:r>
              <a:rPr lang="en-US" sz="2500" b="1" dirty="0" smtClean="0">
                <a:solidFill>
                  <a:srgbClr val="D3A851"/>
                </a:solidFill>
                <a:latin typeface="Aharoni" panose="02010803020104030203" pitchFamily="2" charset="-79"/>
                <a:cs typeface="Aharoni" panose="02010803020104030203" pitchFamily="2" charset="-79"/>
              </a:rPr>
              <a:t>Members</a:t>
            </a:r>
          </a:p>
          <a:p>
            <a:r>
              <a:rPr lang="en-US" sz="2500" dirty="0" smtClean="0"/>
              <a:t>David </a:t>
            </a:r>
            <a:r>
              <a:rPr lang="en-US" sz="2500" dirty="0" err="1" smtClean="0"/>
              <a:t>Klingenberg</a:t>
            </a:r>
            <a:r>
              <a:rPr lang="en-US" sz="2500" dirty="0" smtClean="0"/>
              <a:t> – CS</a:t>
            </a:r>
          </a:p>
          <a:p>
            <a:r>
              <a:rPr lang="en-US" sz="2500" dirty="0" smtClean="0"/>
              <a:t>Taylor </a:t>
            </a:r>
            <a:r>
              <a:rPr lang="en-US" sz="2500" dirty="0" err="1" smtClean="0"/>
              <a:t>Trabun</a:t>
            </a:r>
            <a:r>
              <a:rPr lang="en-US" sz="2500" dirty="0" smtClean="0"/>
              <a:t> – CS</a:t>
            </a:r>
          </a:p>
          <a:p>
            <a:r>
              <a:rPr lang="en-US" sz="2500" dirty="0" err="1" smtClean="0"/>
              <a:t>Emeth</a:t>
            </a:r>
            <a:r>
              <a:rPr lang="en-US" sz="2500" dirty="0" smtClean="0"/>
              <a:t> Thompson – CS</a:t>
            </a:r>
          </a:p>
          <a:p>
            <a:r>
              <a:rPr lang="en-US" sz="2500" dirty="0" smtClean="0"/>
              <a:t>Joe </a:t>
            </a:r>
            <a:r>
              <a:rPr lang="en-US" sz="2500" dirty="0" err="1" smtClean="0"/>
              <a:t>Higley</a:t>
            </a:r>
            <a:r>
              <a:rPr lang="en-US" sz="2500" dirty="0" smtClean="0"/>
              <a:t> – </a:t>
            </a:r>
            <a:r>
              <a:rPr lang="en-US" sz="2500" dirty="0"/>
              <a:t>CS</a:t>
            </a:r>
          </a:p>
        </p:txBody>
      </p:sp>
      <p:sp>
        <p:nvSpPr>
          <p:cNvPr id="16" name="TextBox 15"/>
          <p:cNvSpPr txBox="1"/>
          <p:nvPr/>
        </p:nvSpPr>
        <p:spPr>
          <a:xfrm>
            <a:off x="6954423" y="19711116"/>
            <a:ext cx="4961300" cy="2015936"/>
          </a:xfrm>
          <a:prstGeom prst="rect">
            <a:avLst/>
          </a:prstGeom>
          <a:noFill/>
        </p:spPr>
        <p:txBody>
          <a:bodyPr wrap="square" rtlCol="0">
            <a:spAutoFit/>
          </a:bodyPr>
          <a:lstStyle/>
          <a:p>
            <a:r>
              <a:rPr lang="en-US" sz="2500" b="1" dirty="0">
                <a:solidFill>
                  <a:srgbClr val="D3A851"/>
                </a:solidFill>
                <a:latin typeface="Aharoni" panose="02010803020104030203" pitchFamily="2" charset="-79"/>
                <a:cs typeface="Aharoni" panose="02010803020104030203" pitchFamily="2" charset="-79"/>
              </a:rPr>
              <a:t>Client</a:t>
            </a:r>
          </a:p>
          <a:p>
            <a:r>
              <a:rPr lang="en-US" sz="2500" dirty="0"/>
              <a:t>Brandon </a:t>
            </a:r>
            <a:r>
              <a:rPr lang="en-US" sz="2500" dirty="0" smtClean="0"/>
              <a:t>Ortiz</a:t>
            </a:r>
            <a:endParaRPr lang="en-US" sz="2500" b="1" dirty="0" smtClean="0">
              <a:solidFill>
                <a:srgbClr val="D3A851"/>
              </a:solidFill>
              <a:latin typeface="Aharoni" panose="02010803020104030203" pitchFamily="2" charset="-79"/>
              <a:cs typeface="Aharoni" panose="02010803020104030203" pitchFamily="2" charset="-79"/>
            </a:endParaRPr>
          </a:p>
          <a:p>
            <a:r>
              <a:rPr lang="en-US" sz="2500" b="1" dirty="0" smtClean="0">
                <a:solidFill>
                  <a:srgbClr val="D3A851"/>
                </a:solidFill>
                <a:latin typeface="Aharoni" panose="02010803020104030203" pitchFamily="2" charset="-79"/>
                <a:cs typeface="Aharoni" panose="02010803020104030203" pitchFamily="2" charset="-79"/>
              </a:rPr>
              <a:t>Advisors</a:t>
            </a:r>
            <a:r>
              <a:rPr lang="en-US" sz="2500" dirty="0" smtClean="0">
                <a:solidFill>
                  <a:srgbClr val="D3A851"/>
                </a:solidFill>
              </a:rPr>
              <a:t> </a:t>
            </a:r>
          </a:p>
          <a:p>
            <a:r>
              <a:rPr lang="en-US" sz="2500" dirty="0" smtClean="0"/>
              <a:t>Bruce Bolden</a:t>
            </a:r>
          </a:p>
          <a:p>
            <a:r>
              <a:rPr lang="en-US" sz="2500" dirty="0" smtClean="0"/>
              <a:t>Robert Rinker</a:t>
            </a:r>
            <a:endParaRPr lang="en-US" sz="2500" b="1" dirty="0" smtClean="0">
              <a:solidFill>
                <a:srgbClr val="D3A851"/>
              </a:solidFill>
              <a:latin typeface="Aharoni" panose="02010803020104030203" pitchFamily="2" charset="-79"/>
              <a:cs typeface="Aharoni" panose="02010803020104030203" pitchFamily="2" charset="-79"/>
            </a:endParaRPr>
          </a:p>
        </p:txBody>
      </p:sp>
      <p:sp>
        <p:nvSpPr>
          <p:cNvPr id="72" name="Rectangle 71"/>
          <p:cNvSpPr/>
          <p:nvPr/>
        </p:nvSpPr>
        <p:spPr>
          <a:xfrm>
            <a:off x="13134277" y="5219095"/>
            <a:ext cx="3137397" cy="830997"/>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smtClean="0">
                <a:ln w="11430"/>
                <a:solidFill>
                  <a:srgbClr val="D8B266"/>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rPr>
              <a:t>The Drone</a:t>
            </a:r>
            <a:endParaRPr lang="en-US" sz="4800" b="1" dirty="0">
              <a:ln w="11430"/>
              <a:solidFill>
                <a:srgbClr val="D3A851"/>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endParaRPr>
          </a:p>
        </p:txBody>
      </p:sp>
      <p:sp>
        <p:nvSpPr>
          <p:cNvPr id="17" name="Rectangle 16"/>
          <p:cNvSpPr/>
          <p:nvPr/>
        </p:nvSpPr>
        <p:spPr>
          <a:xfrm>
            <a:off x="22506460" y="13516426"/>
            <a:ext cx="6288901" cy="830997"/>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smtClean="0">
                <a:ln w="11430"/>
                <a:solidFill>
                  <a:srgbClr val="D8B266"/>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rPr>
              <a:t>Sending a Flight Plan</a:t>
            </a:r>
            <a:endParaRPr lang="en-US" sz="4800" b="1" dirty="0">
              <a:ln w="11430"/>
              <a:solidFill>
                <a:srgbClr val="D3A851"/>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endParaRPr>
          </a:p>
        </p:txBody>
      </p:sp>
      <p:pic>
        <p:nvPicPr>
          <p:cNvPr id="3" name="Picture 2"/>
          <p:cNvPicPr>
            <a:picLocks noChangeAspect="1"/>
          </p:cNvPicPr>
          <p:nvPr/>
        </p:nvPicPr>
        <p:blipFill>
          <a:blip r:embed="rId4"/>
          <a:stretch>
            <a:fillRect/>
          </a:stretch>
        </p:blipFill>
        <p:spPr>
          <a:xfrm>
            <a:off x="31745652" y="359165"/>
            <a:ext cx="3968455" cy="3968455"/>
          </a:xfrm>
          <a:prstGeom prst="rect">
            <a:avLst/>
          </a:prstGeom>
        </p:spPr>
      </p:pic>
      <p:pic>
        <p:nvPicPr>
          <p:cNvPr id="2" name="Picture 1"/>
          <p:cNvPicPr>
            <a:picLocks noChangeAspect="1"/>
          </p:cNvPicPr>
          <p:nvPr/>
        </p:nvPicPr>
        <p:blipFill>
          <a:blip r:embed="rId5"/>
          <a:stretch>
            <a:fillRect/>
          </a:stretch>
        </p:blipFill>
        <p:spPr>
          <a:xfrm>
            <a:off x="2362200" y="22008006"/>
            <a:ext cx="7623752" cy="4393565"/>
          </a:xfrm>
          <a:prstGeom prst="rect">
            <a:avLst/>
          </a:prstGeom>
        </p:spPr>
      </p:pic>
      <p:sp>
        <p:nvSpPr>
          <p:cNvPr id="23" name="Rectangle 22"/>
          <p:cNvSpPr/>
          <p:nvPr/>
        </p:nvSpPr>
        <p:spPr>
          <a:xfrm>
            <a:off x="13134277" y="6395802"/>
            <a:ext cx="7591578" cy="5016758"/>
          </a:xfrm>
          <a:prstGeom prst="rect">
            <a:avLst/>
          </a:prstGeom>
          <a:noFill/>
        </p:spPr>
        <p:txBody>
          <a:bodyPr wrap="square" lIns="91440" tIns="45720" rIns="91440" bIns="45720">
            <a:spAutoFit/>
          </a:bodyPr>
          <a:lstStyle/>
          <a:p>
            <a:pPr marL="514350" indent="-514350">
              <a:buFont typeface="+mj-lt"/>
              <a:buAutoNum type="arabicPeriod"/>
            </a:pPr>
            <a:r>
              <a:rPr lang="en-US" sz="3200" dirty="0" smtClean="0"/>
              <a:t>Global Positioning System </a:t>
            </a:r>
          </a:p>
          <a:p>
            <a:pPr marL="2343012" lvl="1" indent="-514350">
              <a:buFont typeface="Arial" panose="020B0604020202020204" pitchFamily="34" charset="0"/>
              <a:buChar char="•"/>
            </a:pPr>
            <a:r>
              <a:rPr lang="en-US" sz="2800" i="1" dirty="0" smtClean="0"/>
              <a:t>Currently not implemented</a:t>
            </a:r>
            <a:endParaRPr lang="en-US" sz="2800" dirty="0"/>
          </a:p>
          <a:p>
            <a:pPr marL="514350" indent="-514350">
              <a:buFont typeface="+mj-lt"/>
              <a:buAutoNum type="arabicPeriod"/>
            </a:pPr>
            <a:r>
              <a:rPr lang="en-US" sz="3200" dirty="0" smtClean="0"/>
              <a:t>Arduino Mega 2560 </a:t>
            </a:r>
          </a:p>
          <a:p>
            <a:pPr marL="2343012" lvl="1" indent="-514350">
              <a:buFont typeface="Arial" panose="020B0604020202020204" pitchFamily="34" charset="0"/>
              <a:buChar char="•"/>
            </a:pPr>
            <a:r>
              <a:rPr lang="en-US" sz="2800" i="1" dirty="0" smtClean="0"/>
              <a:t>Controls auto pilot subroutines  </a:t>
            </a:r>
          </a:p>
          <a:p>
            <a:pPr marL="2343012" lvl="1" indent="-514350">
              <a:buFont typeface="Arial" panose="020B0604020202020204" pitchFamily="34" charset="0"/>
              <a:buChar char="•"/>
            </a:pPr>
            <a:r>
              <a:rPr lang="en-US" sz="2800" i="1" dirty="0" smtClean="0"/>
              <a:t>Tells the flight computer where to steer the drone</a:t>
            </a:r>
          </a:p>
          <a:p>
            <a:pPr marL="2343012" lvl="1" indent="-514350">
              <a:buFont typeface="Arial" panose="020B0604020202020204" pitchFamily="34" charset="0"/>
              <a:buChar char="•"/>
            </a:pPr>
            <a:r>
              <a:rPr lang="en-US" sz="2800" i="1" dirty="0" smtClean="0"/>
              <a:t>Handles internal &amp; external </a:t>
            </a:r>
            <a:r>
              <a:rPr lang="en-US" sz="2800" i="1" dirty="0" smtClean="0"/>
              <a:t>communications</a:t>
            </a:r>
          </a:p>
          <a:p>
            <a:pPr marL="514350" indent="-514350">
              <a:buFont typeface="+mj-lt"/>
              <a:buAutoNum type="arabicPeriod" startAt="3"/>
            </a:pPr>
            <a:r>
              <a:rPr lang="en-US" sz="3200" dirty="0"/>
              <a:t>Receiver</a:t>
            </a:r>
          </a:p>
          <a:p>
            <a:pPr marL="2343012" lvl="1" indent="-514350">
              <a:buFont typeface="Arial" panose="020B0604020202020204" pitchFamily="34" charset="0"/>
              <a:buChar char="•"/>
            </a:pPr>
            <a:r>
              <a:rPr lang="en-US" sz="2800" i="1" dirty="0"/>
              <a:t>remote control receiver for handheld manual </a:t>
            </a:r>
            <a:r>
              <a:rPr lang="en-US" sz="2800" i="1" dirty="0" smtClean="0"/>
              <a:t>controller</a:t>
            </a:r>
            <a:endParaRPr lang="en-US" sz="2800" dirty="0"/>
          </a:p>
        </p:txBody>
      </p:sp>
      <p:sp>
        <p:nvSpPr>
          <p:cNvPr id="25" name="Rectangle 24"/>
          <p:cNvSpPr/>
          <p:nvPr/>
        </p:nvSpPr>
        <p:spPr>
          <a:xfrm>
            <a:off x="28795361" y="6437236"/>
            <a:ext cx="7391400" cy="3908762"/>
          </a:xfrm>
          <a:prstGeom prst="rect">
            <a:avLst/>
          </a:prstGeom>
          <a:noFill/>
        </p:spPr>
        <p:txBody>
          <a:bodyPr wrap="square" lIns="91440" tIns="45720" rIns="91440" bIns="45720">
            <a:spAutoFit/>
          </a:bodyPr>
          <a:lstStyle/>
          <a:p>
            <a:pPr marL="457200" indent="-457200">
              <a:buFont typeface="+mj-lt"/>
              <a:buAutoNum type="arabicPeriod" startAt="4"/>
            </a:pPr>
            <a:r>
              <a:rPr lang="en-US" sz="3200" dirty="0" smtClean="0"/>
              <a:t>Flight </a:t>
            </a:r>
            <a:r>
              <a:rPr lang="en-US" sz="3200" dirty="0" smtClean="0"/>
              <a:t>Computer</a:t>
            </a:r>
          </a:p>
          <a:p>
            <a:pPr marL="2285862" lvl="1" indent="-457200">
              <a:buFont typeface="Arial" panose="020B0604020202020204" pitchFamily="34" charset="0"/>
              <a:buChar char="•"/>
            </a:pPr>
            <a:r>
              <a:rPr lang="en-US" sz="2800" i="1" dirty="0" smtClean="0"/>
              <a:t>Handles self leveling</a:t>
            </a:r>
          </a:p>
          <a:p>
            <a:pPr marL="514350" indent="-514350">
              <a:buFont typeface="+mj-lt"/>
              <a:buAutoNum type="arabicPeriod" startAt="5"/>
            </a:pPr>
            <a:r>
              <a:rPr lang="en-US" sz="3200" dirty="0" smtClean="0"/>
              <a:t>10 Degrees of Freedom</a:t>
            </a:r>
          </a:p>
          <a:p>
            <a:pPr marL="2343012" lvl="1" indent="-514350">
              <a:buFont typeface="Arial" panose="020B0604020202020204" pitchFamily="34" charset="0"/>
              <a:buChar char="•"/>
            </a:pPr>
            <a:r>
              <a:rPr lang="en-US" sz="2800" i="1" dirty="0" smtClean="0"/>
              <a:t>3 axis instrumentation sensor</a:t>
            </a:r>
          </a:p>
          <a:p>
            <a:pPr marL="514350" indent="-514350">
              <a:buFont typeface="+mj-lt"/>
              <a:buAutoNum type="arabicPeriod" startAt="5"/>
            </a:pPr>
            <a:r>
              <a:rPr lang="en-US" sz="3200" dirty="0" smtClean="0"/>
              <a:t>Batteries</a:t>
            </a:r>
          </a:p>
          <a:p>
            <a:pPr marL="514350" indent="-514350">
              <a:buFont typeface="+mj-lt"/>
              <a:buAutoNum type="arabicPeriod" startAt="5"/>
            </a:pPr>
            <a:r>
              <a:rPr lang="en-US" sz="3200" dirty="0" smtClean="0"/>
              <a:t>Power Distribution Hub</a:t>
            </a:r>
            <a:endParaRPr lang="en-US" sz="3200" dirty="0"/>
          </a:p>
          <a:p>
            <a:pPr marL="2343012" lvl="1" indent="-514350">
              <a:buFont typeface="Arial" panose="020B0604020202020204" pitchFamily="34" charset="0"/>
              <a:buChar char="•"/>
            </a:pPr>
            <a:r>
              <a:rPr lang="en-US" sz="2800" i="1" dirty="0" smtClean="0"/>
              <a:t>Located central to all systems that require power</a:t>
            </a:r>
          </a:p>
        </p:txBody>
      </p:sp>
      <p:pic>
        <p:nvPicPr>
          <p:cNvPr id="9" name="Picture 8"/>
          <p:cNvPicPr>
            <a:picLocks noChangeAspect="1"/>
          </p:cNvPicPr>
          <p:nvPr/>
        </p:nvPicPr>
        <p:blipFill>
          <a:blip r:embed="rId6"/>
          <a:stretch>
            <a:fillRect/>
          </a:stretch>
        </p:blipFill>
        <p:spPr>
          <a:xfrm>
            <a:off x="16741111" y="16451749"/>
            <a:ext cx="4458451" cy="7551251"/>
          </a:xfrm>
          <a:prstGeom prst="rect">
            <a:avLst/>
          </a:prstGeom>
        </p:spPr>
      </p:pic>
      <p:sp>
        <p:nvSpPr>
          <p:cNvPr id="27" name="Rectangle 26"/>
          <p:cNvSpPr/>
          <p:nvPr/>
        </p:nvSpPr>
        <p:spPr>
          <a:xfrm>
            <a:off x="29670457" y="13537402"/>
            <a:ext cx="5153975" cy="830997"/>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smtClean="0">
                <a:ln w="11430"/>
                <a:solidFill>
                  <a:srgbClr val="D8B266"/>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rPr>
              <a:t>Monitoring Flight</a:t>
            </a:r>
            <a:endParaRPr lang="en-US" sz="4800" b="1" dirty="0">
              <a:ln w="11430"/>
              <a:solidFill>
                <a:srgbClr val="D3A851"/>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endParaRPr>
          </a:p>
        </p:txBody>
      </p:sp>
      <p:pic>
        <p:nvPicPr>
          <p:cNvPr id="28" name="Content Placeholder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59441" y="14468332"/>
            <a:ext cx="5960176" cy="5759042"/>
          </a:xfrm>
          <a:prstGeom prst="rect">
            <a:avLst/>
          </a:prstGeom>
        </p:spPr>
      </p:pic>
      <p:pic>
        <p:nvPicPr>
          <p:cNvPr id="29" name="Picture 28"/>
          <p:cNvPicPr>
            <a:picLocks noChangeAspect="1"/>
          </p:cNvPicPr>
          <p:nvPr/>
        </p:nvPicPr>
        <p:blipFill>
          <a:blip r:embed="rId8"/>
          <a:stretch>
            <a:fillRect/>
          </a:stretch>
        </p:blipFill>
        <p:spPr>
          <a:xfrm>
            <a:off x="30594158" y="17991186"/>
            <a:ext cx="4050791" cy="6213602"/>
          </a:xfrm>
          <a:prstGeom prst="rect">
            <a:avLst/>
          </a:prstGeom>
        </p:spPr>
      </p:pic>
      <p:sp>
        <p:nvSpPr>
          <p:cNvPr id="33" name="Rectangle 32"/>
          <p:cNvSpPr/>
          <p:nvPr/>
        </p:nvSpPr>
        <p:spPr>
          <a:xfrm>
            <a:off x="13173323" y="13537403"/>
            <a:ext cx="6167074" cy="830997"/>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smtClean="0">
                <a:ln w="11430"/>
                <a:solidFill>
                  <a:srgbClr val="D8B266"/>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rPr>
              <a:t>Making a Flight Plan</a:t>
            </a:r>
            <a:endParaRPr lang="en-US" sz="4800" b="1" dirty="0">
              <a:ln w="11430"/>
              <a:solidFill>
                <a:srgbClr val="D3A851"/>
              </a:solidFill>
              <a:effectLst>
                <a:outerShdw blurRad="80000" dist="40000" dir="5040000" algn="tl">
                  <a:srgbClr val="000000">
                    <a:alpha val="30000"/>
                  </a:srgbClr>
                </a:outerShdw>
              </a:effectLst>
              <a:latin typeface="Aharoni" panose="02010803020104030203" pitchFamily="2" charset="-79"/>
              <a:cs typeface="Aharoni" panose="02010803020104030203" pitchFamily="2" charset="-79"/>
            </a:endParaRPr>
          </a:p>
        </p:txBody>
      </p:sp>
      <p:sp>
        <p:nvSpPr>
          <p:cNvPr id="39" name="Rectangle 38"/>
          <p:cNvSpPr/>
          <p:nvPr/>
        </p:nvSpPr>
        <p:spPr>
          <a:xfrm>
            <a:off x="13134277" y="14471320"/>
            <a:ext cx="7436323" cy="11356955"/>
          </a:xfrm>
          <a:prstGeom prst="rect">
            <a:avLst/>
          </a:prstGeom>
          <a:noFill/>
        </p:spPr>
        <p:txBody>
          <a:bodyPr wrap="square" lIns="91440" tIns="45720" rIns="91440" bIns="45720">
            <a:spAutoFit/>
          </a:bodyPr>
          <a:lstStyle/>
          <a:p>
            <a:r>
              <a:rPr lang="en-US" sz="2800" dirty="0" smtClean="0"/>
              <a:t>The Flight Planning System allows the user to make 3D flight plans. Each flight plan is built from individual instructions.  There are three instructions types: Move, Rotate, and GPS</a:t>
            </a:r>
            <a:r>
              <a:rPr lang="en-US" sz="2800" dirty="0" smtClean="0"/>
              <a:t>.</a:t>
            </a:r>
          </a:p>
          <a:p>
            <a:endParaRPr lang="en-US" sz="2800" dirty="0" smtClean="0"/>
          </a:p>
          <a:p>
            <a:r>
              <a:rPr lang="en-US" sz="2800" dirty="0" smtClean="0"/>
              <a:t>Move – </a:t>
            </a:r>
            <a:r>
              <a:rPr lang="en-US" sz="2800" i="1" dirty="0" smtClean="0"/>
              <a:t>allows for </a:t>
            </a:r>
            <a:endParaRPr lang="en-US" sz="2800" i="1" dirty="0" smtClean="0"/>
          </a:p>
          <a:p>
            <a:r>
              <a:rPr lang="en-US" sz="2800" i="1" dirty="0" smtClean="0"/>
              <a:t>vertical </a:t>
            </a:r>
            <a:r>
              <a:rPr lang="en-US" sz="2800" i="1" dirty="0" smtClean="0"/>
              <a:t>or </a:t>
            </a:r>
            <a:r>
              <a:rPr lang="en-US" sz="2800" i="1" dirty="0" smtClean="0"/>
              <a:t>horizontal </a:t>
            </a:r>
          </a:p>
          <a:p>
            <a:r>
              <a:rPr lang="en-US" sz="2800" i="1" dirty="0" smtClean="0"/>
              <a:t>movement </a:t>
            </a:r>
            <a:r>
              <a:rPr lang="en-US" sz="2800" i="1" dirty="0" smtClean="0"/>
              <a:t>in meters</a:t>
            </a:r>
          </a:p>
          <a:p>
            <a:endParaRPr lang="en-US" sz="2800" dirty="0" smtClean="0"/>
          </a:p>
          <a:p>
            <a:r>
              <a:rPr lang="en-US" sz="2800" dirty="0" smtClean="0"/>
              <a:t>Rotate </a:t>
            </a:r>
            <a:r>
              <a:rPr lang="en-US" sz="2800" dirty="0" smtClean="0"/>
              <a:t>– </a:t>
            </a:r>
            <a:r>
              <a:rPr lang="en-US" sz="2800" i="1" dirty="0" smtClean="0"/>
              <a:t>turns the </a:t>
            </a:r>
            <a:endParaRPr lang="en-US" sz="2800" i="1" dirty="0" smtClean="0"/>
          </a:p>
          <a:p>
            <a:r>
              <a:rPr lang="en-US" sz="2800" i="1" dirty="0" smtClean="0"/>
              <a:t>drone </a:t>
            </a:r>
            <a:r>
              <a:rPr lang="en-US" sz="2800" i="1" dirty="0" smtClean="0"/>
              <a:t>left or right by </a:t>
            </a:r>
            <a:endParaRPr lang="en-US" sz="2800" i="1" dirty="0" smtClean="0"/>
          </a:p>
          <a:p>
            <a:r>
              <a:rPr lang="en-US" sz="2800" i="1" dirty="0" smtClean="0"/>
              <a:t>a </a:t>
            </a:r>
            <a:r>
              <a:rPr lang="en-US" sz="2800" i="1" dirty="0" smtClean="0"/>
              <a:t>specified number of </a:t>
            </a:r>
            <a:r>
              <a:rPr lang="en-US" sz="2800" i="1" dirty="0" smtClean="0"/>
              <a:t/>
            </a:r>
            <a:br>
              <a:rPr lang="en-US" sz="2800" i="1" dirty="0" smtClean="0"/>
            </a:br>
            <a:r>
              <a:rPr lang="en-US" sz="2800" i="1" dirty="0" smtClean="0"/>
              <a:t>degrees</a:t>
            </a:r>
            <a:endParaRPr lang="en-US" sz="2800" i="1" dirty="0" smtClean="0"/>
          </a:p>
          <a:p>
            <a:endParaRPr lang="en-US" sz="2800" dirty="0" smtClean="0"/>
          </a:p>
          <a:p>
            <a:r>
              <a:rPr lang="en-US" sz="2800" dirty="0" smtClean="0"/>
              <a:t>GPS </a:t>
            </a:r>
            <a:r>
              <a:rPr lang="en-US" sz="2800" dirty="0" smtClean="0"/>
              <a:t>– </a:t>
            </a:r>
            <a:r>
              <a:rPr lang="en-US" sz="2800" i="1" dirty="0" smtClean="0"/>
              <a:t>give the drone </a:t>
            </a:r>
            <a:endParaRPr lang="en-US" sz="2800" i="1" dirty="0" smtClean="0"/>
          </a:p>
          <a:p>
            <a:r>
              <a:rPr lang="en-US" sz="2800" i="1" dirty="0" smtClean="0"/>
              <a:t>specific </a:t>
            </a:r>
            <a:r>
              <a:rPr lang="en-US" sz="2800" i="1" dirty="0" smtClean="0"/>
              <a:t>coordinates </a:t>
            </a:r>
            <a:endParaRPr lang="en-US" sz="2800" i="1" dirty="0" smtClean="0"/>
          </a:p>
          <a:p>
            <a:r>
              <a:rPr lang="en-US" sz="2800" i="1" dirty="0" smtClean="0"/>
              <a:t>to </a:t>
            </a:r>
            <a:r>
              <a:rPr lang="en-US" sz="2800" i="1" dirty="0" smtClean="0"/>
              <a:t>move to </a:t>
            </a:r>
            <a:endParaRPr lang="en-US" sz="2800" i="1" dirty="0" smtClean="0"/>
          </a:p>
          <a:p>
            <a:endParaRPr lang="en-US" sz="2800" i="1" dirty="0"/>
          </a:p>
          <a:p>
            <a:endParaRPr lang="en-US" sz="2800" i="1" dirty="0" smtClean="0"/>
          </a:p>
          <a:p>
            <a:endParaRPr lang="en-US" sz="2800" i="1" dirty="0"/>
          </a:p>
          <a:p>
            <a:endParaRPr lang="en-US" sz="2800" i="1" dirty="0" smtClean="0"/>
          </a:p>
          <a:p>
            <a:endParaRPr lang="en-US" sz="2800" i="1" dirty="0" smtClean="0"/>
          </a:p>
          <a:p>
            <a:endParaRPr lang="en-US" sz="2800" dirty="0"/>
          </a:p>
          <a:p>
            <a:endParaRPr lang="en-US" sz="2800" dirty="0" smtClean="0"/>
          </a:p>
          <a:p>
            <a:r>
              <a:rPr lang="en-US" sz="2800" dirty="0" smtClean="0"/>
              <a:t>Click “Submit Flight Plan” to send instructions in the order they were added</a:t>
            </a:r>
            <a:r>
              <a:rPr lang="en-US" sz="3200" dirty="0" smtClean="0"/>
              <a:t>.</a:t>
            </a:r>
          </a:p>
        </p:txBody>
      </p:sp>
      <p:sp>
        <p:nvSpPr>
          <p:cNvPr id="40" name="Rectangle 39"/>
          <p:cNvSpPr/>
          <p:nvPr/>
        </p:nvSpPr>
        <p:spPr>
          <a:xfrm>
            <a:off x="22611816" y="20530079"/>
            <a:ext cx="5941126" cy="5262979"/>
          </a:xfrm>
          <a:prstGeom prst="rect">
            <a:avLst/>
          </a:prstGeom>
          <a:noFill/>
        </p:spPr>
        <p:txBody>
          <a:bodyPr wrap="square" lIns="91440" tIns="45720" rIns="91440" bIns="45720">
            <a:spAutoFit/>
          </a:bodyPr>
          <a:lstStyle/>
          <a:p>
            <a:r>
              <a:rPr lang="en-US" sz="2800" dirty="0" smtClean="0"/>
              <a:t>Once the user clicks “Submit”, the flight plan goes thru a number of steps before it is received by the drone. </a:t>
            </a:r>
          </a:p>
          <a:p>
            <a:pPr marL="514350" indent="-514350">
              <a:buFont typeface="+mj-lt"/>
              <a:buAutoNum type="arabicPeriod"/>
            </a:pPr>
            <a:r>
              <a:rPr lang="en-US" sz="2800" dirty="0" smtClean="0"/>
              <a:t>A packet or series of packets are formatted</a:t>
            </a:r>
          </a:p>
          <a:p>
            <a:pPr marL="514350" indent="-514350">
              <a:buFont typeface="+mj-lt"/>
              <a:buAutoNum type="arabicPeriod"/>
            </a:pPr>
            <a:r>
              <a:rPr lang="en-US" sz="2800" dirty="0" smtClean="0"/>
              <a:t>Packets are sent via serial to the connected Arduino</a:t>
            </a:r>
          </a:p>
          <a:p>
            <a:pPr marL="514350" indent="-514350">
              <a:buFont typeface="+mj-lt"/>
              <a:buAutoNum type="arabicPeriod"/>
            </a:pPr>
            <a:r>
              <a:rPr lang="en-US" sz="2800" dirty="0" smtClean="0"/>
              <a:t>The Arduino uses XAPI to interface with </a:t>
            </a:r>
            <a:r>
              <a:rPr lang="en-US" sz="2800" dirty="0" err="1" smtClean="0"/>
              <a:t>XBee</a:t>
            </a:r>
            <a:r>
              <a:rPr lang="en-US" sz="2800" dirty="0" smtClean="0"/>
              <a:t> wireless communications module</a:t>
            </a:r>
          </a:p>
          <a:p>
            <a:pPr marL="514350" indent="-514350">
              <a:buFont typeface="+mj-lt"/>
              <a:buAutoNum type="arabicPeriod"/>
            </a:pPr>
            <a:r>
              <a:rPr lang="en-US" sz="2800" dirty="0" err="1" smtClean="0"/>
              <a:t>XBee</a:t>
            </a:r>
            <a:r>
              <a:rPr lang="en-US" sz="2800" dirty="0"/>
              <a:t> </a:t>
            </a:r>
            <a:r>
              <a:rPr lang="en-US" sz="2800" dirty="0" smtClean="0"/>
              <a:t>then synchronizes the transfer with the </a:t>
            </a:r>
            <a:r>
              <a:rPr lang="en-US" sz="2800" dirty="0" err="1" smtClean="0"/>
              <a:t>XBee</a:t>
            </a:r>
            <a:r>
              <a:rPr lang="en-US" sz="2800" dirty="0" smtClean="0"/>
              <a:t> on the drone.</a:t>
            </a:r>
          </a:p>
        </p:txBody>
      </p:sp>
      <p:sp>
        <p:nvSpPr>
          <p:cNvPr id="41" name="Rectangle 40"/>
          <p:cNvSpPr/>
          <p:nvPr/>
        </p:nvSpPr>
        <p:spPr>
          <a:xfrm>
            <a:off x="29689507" y="14399694"/>
            <a:ext cx="6276892" cy="3108543"/>
          </a:xfrm>
          <a:prstGeom prst="rect">
            <a:avLst/>
          </a:prstGeom>
          <a:noFill/>
        </p:spPr>
        <p:txBody>
          <a:bodyPr wrap="square" lIns="91440" tIns="45720" rIns="91440" bIns="45720">
            <a:spAutoFit/>
          </a:bodyPr>
          <a:lstStyle/>
          <a:p>
            <a:r>
              <a:rPr lang="en-US" sz="2800" dirty="0" smtClean="0"/>
              <a:t>During flight the drone reports on data relevant to its position, attitude, and heading. This data is presented to the viewer using the instrument panel and coordinate mapping system. This data is also used to measure the success of a flight plan. </a:t>
            </a:r>
          </a:p>
        </p:txBody>
      </p:sp>
      <p:pic>
        <p:nvPicPr>
          <p:cNvPr id="7" name="Picture 6"/>
          <p:cNvPicPr>
            <a:picLocks noChangeAspect="1"/>
          </p:cNvPicPr>
          <p:nvPr/>
        </p:nvPicPr>
        <p:blipFill>
          <a:blip r:embed="rId9"/>
          <a:stretch>
            <a:fillRect/>
          </a:stretch>
        </p:blipFill>
        <p:spPr>
          <a:xfrm>
            <a:off x="20725855" y="6050092"/>
            <a:ext cx="7260246" cy="6438970"/>
          </a:xfrm>
          <a:prstGeom prst="rect">
            <a:avLst/>
          </a:prstGeom>
        </p:spPr>
      </p:pic>
    </p:spTree>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9634</TotalTime>
  <Words>376</Words>
  <Application>Microsoft Office PowerPoint</Application>
  <PresentationFormat>Custom</PresentationFormat>
  <Paragraphs>70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Aharoni</vt:lpstr>
      <vt:lpstr>Arial</vt:lpstr>
      <vt:lpstr>Calibri</vt:lpstr>
      <vt:lpstr>Segoe UI</vt:lpstr>
      <vt:lpstr>Office Theme</vt:lpstr>
      <vt:lpstr>PowerPoint Presentation</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Larry Stauffer</dc:creator>
  <cp:lastModifiedBy>thom5468@vandals.uidaho.edu</cp:lastModifiedBy>
  <cp:revision>94</cp:revision>
  <dcterms:created xsi:type="dcterms:W3CDTF">2010-02-26T23:38:03Z</dcterms:created>
  <dcterms:modified xsi:type="dcterms:W3CDTF">2015-04-29T03:15:13Z</dcterms:modified>
</cp:coreProperties>
</file>